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2" r:id="rId4"/>
    <p:sldId id="287" r:id="rId5"/>
    <p:sldId id="288" r:id="rId6"/>
    <p:sldId id="292" r:id="rId7"/>
    <p:sldId id="259" r:id="rId8"/>
    <p:sldId id="258" r:id="rId9"/>
    <p:sldId id="283" r:id="rId10"/>
    <p:sldId id="289" r:id="rId11"/>
    <p:sldId id="290" r:id="rId12"/>
    <p:sldId id="284" r:id="rId13"/>
    <p:sldId id="285" r:id="rId14"/>
    <p:sldId id="286" r:id="rId15"/>
    <p:sldId id="293" r:id="rId16"/>
    <p:sldId id="294" r:id="rId17"/>
    <p:sldId id="295" r:id="rId18"/>
    <p:sldId id="302" r:id="rId19"/>
    <p:sldId id="296" r:id="rId20"/>
    <p:sldId id="297" r:id="rId21"/>
    <p:sldId id="298" r:id="rId22"/>
    <p:sldId id="299" r:id="rId23"/>
    <p:sldId id="301" r:id="rId24"/>
    <p:sldId id="300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792" autoAdjust="0"/>
  </p:normalViewPr>
  <p:slideViewPr>
    <p:cSldViewPr snapToGrid="0">
      <p:cViewPr varScale="1">
        <p:scale>
          <a:sx n="62" d="100"/>
          <a:sy n="62" d="100"/>
        </p:scale>
        <p:origin x="8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2BDF2D-2F8F-4DA1-B002-EDF81C3C97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58B3092-2D47-4CA5-A45D-0D6E5155CE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B6263F-CDDF-4677-BB42-5C7924BA7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A77B-8DD2-4B75-80F7-39F79120A78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3D1655-3C4E-4051-908E-47CC5BD4A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863BFD-4F14-4A80-94FA-83E235865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2D463-CE51-41CB-8180-BB2716A35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400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F0F4D2-A3C3-4BCE-9F17-980CADEE4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77CF8DB-1562-4B74-8061-A5A4F71D0B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1E2375-E4FD-4235-A933-362BB3AC0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A77B-8DD2-4B75-80F7-39F79120A78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3A0F7A-035A-4B25-A5C0-D9878F590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959139-FD94-4861-8ECB-568F03009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2D463-CE51-41CB-8180-BB2716A35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749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D83BA61-5471-451A-8938-FDE2D08BF7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D966BE9-FCE0-4B4B-843C-1047DC119B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BBF198-5EC6-4B28-9D18-D7B5DD7A9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A77B-8DD2-4B75-80F7-39F79120A78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05FB43-C1D1-4F7D-8B33-8A513924E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E75392-8772-4A91-93C0-94D37E28E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2D463-CE51-41CB-8180-BB2716A35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728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D631AE-592F-47C2-A23B-3C369EFA4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4602BB-E19F-452A-8C77-4A538B59B8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B68ADE3-23B5-4ABB-BA4A-0C7DBFF04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A77B-8DD2-4B75-80F7-39F79120A78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34D793-5365-4141-AB05-4F84552B6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0B70EF-93EC-419E-B9FC-32C69862C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2D463-CE51-41CB-8180-BB2716A35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31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4E5C75-0BB0-4008-8AFF-F55DAB204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56FE7CA-5989-4751-B726-B6B8168A34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AB7E79-B491-4E23-8B87-8DCAB6DFB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A77B-8DD2-4B75-80F7-39F79120A78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FC730A-F31E-43AA-8F54-92ACF59FE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DE7F67-69B9-4336-B051-00F832A0D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2D463-CE51-41CB-8180-BB2716A35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563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D05F41-80C6-4178-9D29-8539B068B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AD099D-F633-4BD2-9D16-71EE65AA9F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2770D6E-9047-4DA3-9580-912101E66A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3A89880-EB25-4FF3-BA6B-CC55FB1D9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A77B-8DD2-4B75-80F7-39F79120A78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0B0AF5A-0724-47F0-B146-857DE1532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10EAF88-84F3-4723-BC66-FB35B42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2D463-CE51-41CB-8180-BB2716A35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611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474875-458C-44E6-AD64-98AE25C22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054770F-E932-4AEF-A586-AEE12154E6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5A70DDD-73CF-440B-BCE7-9D8E09C130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8B9E79A-91E8-44D2-9AC9-F69F38587F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A90F505-C87B-441F-A273-393B393781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9D61C3C-3EE5-4B6A-BE11-D43CD254D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A77B-8DD2-4B75-80F7-39F79120A78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9476615-108E-455D-ABFD-B51CF5F04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5675E01-0E81-4DEF-A323-173FBD827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2D463-CE51-41CB-8180-BB2716A35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715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E666E7-09B1-4F26-98E0-457F03261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9AD9D8B-29C7-48D8-84A6-A98A24448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A77B-8DD2-4B75-80F7-39F79120A78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2A301F1-B6BD-4469-A5B5-7358E1031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E7F9A94-4902-48CE-9D12-BB531D8C5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2D463-CE51-41CB-8180-BB2716A35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278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C9E0E77-522C-4F98-A4A7-23476AAAC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A77B-8DD2-4B75-80F7-39F79120A78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B70EC0D-421B-4427-B861-BE583F8F8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F8B618C-3924-4786-AD30-AD7841A18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2D463-CE51-41CB-8180-BB2716A35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10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54DEA6-92AF-4AA2-AA6B-DE4B2F89F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EA06B9-6C42-4F26-867E-9A8001B43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4EE5DC2-DD0E-4F07-A770-2B2DBABA44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2874D02-A158-40F4-9660-00D481870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A77B-8DD2-4B75-80F7-39F79120A78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7648B4F-92DB-4830-8699-EC1E755F4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C61FDF9-8E74-46F4-81BC-CD3C7D43C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2D463-CE51-41CB-8180-BB2716A35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619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3EC5C6-F1F3-4A12-848F-6AA5FEB08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9CDEFE9-1765-463F-B441-3D6D493A84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F9C6310-45A2-4AC6-B06B-76654B01D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4AF8D80-22F4-4F04-9777-606F7A669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A77B-8DD2-4B75-80F7-39F79120A78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7519A7A-B90D-4B47-9816-56778BD17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C37A281-D17D-4052-BD36-87DCDB51B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2D463-CE51-41CB-8180-BB2716A35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032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2F436C-DB76-4819-AB27-C8A0C2CF5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47F5C84-2E97-44EC-8C4D-B9D10783CE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7E581F-DEA5-4DB6-9579-06CD8FD6B9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0A77B-8DD2-4B75-80F7-39F79120A78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2519D2-56BA-4565-9542-4ED1688121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B58711-110E-4C89-A501-162FEA0B1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2D463-CE51-41CB-8180-BB2716A35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190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medium.com/yandex-self-driving-car/yandex-rover-now-makes-restaurant-deliveries-within-yandex-eats-ce7efecd1af8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EA2470F-D310-4B58-B9CA-3292BC99B051}"/>
              </a:ext>
            </a:extLst>
          </p:cNvPr>
          <p:cNvSpPr txBox="1"/>
          <p:nvPr/>
        </p:nvSpPr>
        <p:spPr>
          <a:xfrm>
            <a:off x="438150" y="409575"/>
            <a:ext cx="8705850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Слайд 1</a:t>
            </a:r>
          </a:p>
          <a:p>
            <a:r>
              <a:rPr lang="ru-RU" sz="2400" dirty="0"/>
              <a:t>Лаборатория беспилотных технологий разрабатывает специализированные робототехнические системы, предназначенные для конкретных задач в различных сферах применения.</a:t>
            </a:r>
          </a:p>
          <a:p>
            <a:endParaRPr lang="ru-RU" sz="2400" dirty="0"/>
          </a:p>
          <a:p>
            <a:r>
              <a:rPr lang="ru-RU" sz="2400" dirty="0"/>
              <a:t>В область деятельности лаборатории попадают как сфера взаимодействия с человеком в области сервиса, медицины, сферы обслуживания, когнитивной и социальной </a:t>
            </a:r>
            <a:r>
              <a:rPr lang="ru-RU" sz="2400" dirty="0" err="1"/>
              <a:t>робототехнкии</a:t>
            </a:r>
            <a:r>
              <a:rPr lang="ru-RU" sz="2400" dirty="0"/>
              <a:t>, так и замена человека на опасных и вредных операциях таких, как работа на атомных реакторах или в непосредственной близости с вредными веществами и выбросами, работа на нефтедобывающих установках, обслуживание инфраструктуры в сложных природных условиях, работа при экстремальных погодных условиях и сильных магнитных полях.</a:t>
            </a:r>
          </a:p>
        </p:txBody>
      </p:sp>
    </p:spTree>
    <p:extLst>
      <p:ext uri="{BB962C8B-B14F-4D97-AF65-F5344CB8AC3E}">
        <p14:creationId xmlns:p14="http://schemas.microsoft.com/office/powerpoint/2010/main" val="3173440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01C8AE1-B3A3-4CCE-A1F9-AD56D10C1EDF}"/>
              </a:ext>
            </a:extLst>
          </p:cNvPr>
          <p:cNvSpPr txBox="1"/>
          <p:nvPr/>
        </p:nvSpPr>
        <p:spPr>
          <a:xfrm>
            <a:off x="323850" y="612776"/>
            <a:ext cx="11601450" cy="62786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/>
              <a:t>Слайд 10</a:t>
            </a:r>
          </a:p>
          <a:p>
            <a:r>
              <a:rPr lang="ru-RU" sz="3200" dirty="0"/>
              <a:t>КАК УСТРОЕНА СИСТЕМА УПРАВЛЕНИЯ ДРОНОМ</a:t>
            </a:r>
          </a:p>
          <a:p>
            <a:r>
              <a:rPr lang="ru-RU" sz="3200" dirty="0"/>
              <a:t> Для каких бы </a:t>
            </a:r>
            <a:r>
              <a:rPr lang="ru-RU" sz="3200"/>
              <a:t>задач ни </a:t>
            </a:r>
            <a:r>
              <a:rPr lang="ru-RU" sz="3200" dirty="0"/>
              <a:t>был предназначен дрон: съемки фильма или мониторинг вулканической активности -структурно основные части не меняются:</a:t>
            </a:r>
          </a:p>
          <a:p>
            <a:endParaRPr lang="ru-RU" sz="3200" dirty="0"/>
          </a:p>
          <a:p>
            <a:r>
              <a:rPr lang="ru-RU" sz="3200" b="1" u="sng" dirty="0"/>
              <a:t>Рама</a:t>
            </a:r>
          </a:p>
          <a:p>
            <a:r>
              <a:rPr lang="ru-RU" sz="3200" dirty="0"/>
              <a:t>Силовая часть (моторы, регуляторы, пропеллеры, батареи)</a:t>
            </a:r>
          </a:p>
          <a:p>
            <a:r>
              <a:rPr lang="ru-RU" sz="3200" dirty="0"/>
              <a:t>Полетный контроллер с датчиками и оборудованием радиосвязи</a:t>
            </a:r>
          </a:p>
          <a:p>
            <a:r>
              <a:rPr lang="ru-RU" sz="3200" b="1" u="sng" dirty="0"/>
              <a:t>Силовая часть </a:t>
            </a:r>
            <a:r>
              <a:rPr lang="ru-RU" sz="3200" dirty="0"/>
              <a:t>(моторы, регуляторы, пропеллеры, батареи)</a:t>
            </a:r>
          </a:p>
          <a:p>
            <a:r>
              <a:rPr lang="ru-RU" sz="3200" b="1" u="sng" dirty="0"/>
              <a:t>Полетный контроллер </a:t>
            </a:r>
            <a:r>
              <a:rPr lang="ru-RU" sz="3200" dirty="0"/>
              <a:t>с датчиками и оборудованием радиосвязи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DEFF080-3BE2-4743-8FA4-F09F0615B5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2299" y="164047"/>
            <a:ext cx="2895851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574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3E1C4ED-7BB8-4F18-9FB0-1FBE7BCCC882}"/>
              </a:ext>
            </a:extLst>
          </p:cNvPr>
          <p:cNvSpPr txBox="1"/>
          <p:nvPr/>
        </p:nvSpPr>
        <p:spPr>
          <a:xfrm>
            <a:off x="80962" y="0"/>
            <a:ext cx="12030075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Слайд 11                                                 </a:t>
            </a:r>
            <a:r>
              <a:rPr lang="ru-RU" sz="2000" b="1" u="sng" dirty="0"/>
              <a:t>Рама</a:t>
            </a:r>
          </a:p>
          <a:p>
            <a:r>
              <a:rPr lang="ru-RU" sz="2000" dirty="0"/>
              <a:t>      Помимо эстетической составляющей, рама отвечает за важные функции дрона: обеспечивает надежность и жесткость конструкции при её малом весе. Жесткость конструкции повышает стабильность управления за счет уменьшения нежелательных вибраций, а малый вес увеличивает продолжительность полёта. Хотя сейчас уже есть разработки дронов с мягкой конструкцией</a:t>
            </a:r>
          </a:p>
          <a:p>
            <a:pPr algn="ctr"/>
            <a:r>
              <a:rPr lang="ru-RU" sz="2000" u="sng" dirty="0"/>
              <a:t>    </a:t>
            </a:r>
            <a:r>
              <a:rPr lang="ru-RU" sz="2000" b="1" u="sng" dirty="0"/>
              <a:t>Силовая часть</a:t>
            </a:r>
          </a:p>
          <a:p>
            <a:r>
              <a:rPr lang="ru-RU" sz="2000" dirty="0"/>
              <a:t>Так как большинство дронов являются электрическими, в состав их силовой части входят моторы, пропеллеры, регуляторы оборотов и аккумуляторная батарея. От состава силовой установки зависит какую максимальную нагрузку сможет поднять дрон, а также сколько времени он сможет находиться в полёте. </a:t>
            </a:r>
          </a:p>
          <a:p>
            <a:r>
              <a:rPr lang="ru-RU" sz="2000" dirty="0"/>
              <a:t>Питание подается на регулятор оборотов (ESC) к которому подключен мотор с пропеллером. Регулятор выступает передаточным звеном между аккумулятором и мотором, контролирующим все жизненно важные параметры мотора, такие как ток, напряжение, обороты мотора и другие. Таким образом, от выбора силовой части зависят основные характеристики дрона.</a:t>
            </a:r>
          </a:p>
          <a:p>
            <a:pPr algn="ctr"/>
            <a:r>
              <a:rPr lang="ru-RU" sz="2000" b="1" u="sng" dirty="0"/>
              <a:t>Полетный контроллер </a:t>
            </a:r>
            <a:r>
              <a:rPr lang="ru-RU" sz="2000" dirty="0"/>
              <a:t> </a:t>
            </a:r>
          </a:p>
          <a:p>
            <a:r>
              <a:rPr lang="ru-RU" sz="2000" dirty="0"/>
              <a:t>Полетный контроллер, он же автопилот - это мозг дрона. Как и мозг человека, который обрабатывает огромный поток информации, полетный контроллер собирает и обменивается данными с различными подсистемами дрона: моторами, датчиками положения, GPS, камерами, радио и т.д. Полученная информация обрабатывается встроенным процессором, в котором система управления рассчитывает выходные сигналы на моторы и передает их на регуляторы моторов (ESC).Таким образом, чем мощнее полетный контроллер и чем разнообразнее набор сенсорики, тем умнее будет дрон.</a:t>
            </a:r>
          </a:p>
        </p:txBody>
      </p:sp>
    </p:spTree>
    <p:extLst>
      <p:ext uri="{BB962C8B-B14F-4D97-AF65-F5344CB8AC3E}">
        <p14:creationId xmlns:p14="http://schemas.microsoft.com/office/powerpoint/2010/main" val="2600220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F4DAFC4-86C4-4AFF-A3AA-9B9FAC1B906B}"/>
              </a:ext>
            </a:extLst>
          </p:cNvPr>
          <p:cNvSpPr txBox="1"/>
          <p:nvPr/>
        </p:nvSpPr>
        <p:spPr>
          <a:xfrm>
            <a:off x="476250" y="437287"/>
            <a:ext cx="8524875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/>
              <a:t>Слайд 12</a:t>
            </a:r>
            <a:endParaRPr lang="ru-RU" sz="1800" b="1" spc="12" dirty="0">
              <a:solidFill>
                <a:srgbClr val="FF4E00"/>
              </a:solidFill>
              <a:latin typeface="Elektra Light Pro"/>
              <a:cs typeface="Elektra Light Pro"/>
            </a:endParaRPr>
          </a:p>
          <a:p>
            <a:r>
              <a:rPr lang="ru-RU" sz="1800" b="1" spc="12" dirty="0">
                <a:solidFill>
                  <a:srgbClr val="FF4E00"/>
                </a:solidFill>
                <a:latin typeface="Elektra Light Pro"/>
                <a:cs typeface="Elektra Light Pro"/>
              </a:rPr>
              <a:t>Тенсодрон</a:t>
            </a:r>
            <a:endParaRPr lang="ru-RU" sz="1800" dirty="0">
              <a:latin typeface="Elektra Light Pro"/>
              <a:cs typeface="Elektra Light Pro"/>
            </a:endParaRPr>
          </a:p>
          <a:p>
            <a:r>
              <a:rPr lang="ru-RU" sz="1800" spc="3" dirty="0">
                <a:latin typeface="Elektra Light Pro"/>
                <a:cs typeface="Elektra Light Pro"/>
              </a:rPr>
              <a:t>Новая </a:t>
            </a:r>
            <a:r>
              <a:rPr lang="ru-RU" sz="1800" dirty="0">
                <a:latin typeface="Elektra Light Pro"/>
                <a:cs typeface="Elektra Light Pro"/>
              </a:rPr>
              <a:t>конструкция</a:t>
            </a:r>
            <a:r>
              <a:rPr lang="ru-RU" sz="1800" spc="3" dirty="0">
                <a:latin typeface="Elektra Light Pro"/>
                <a:cs typeface="Elektra Light Pro"/>
              </a:rPr>
              <a:t> БПЛА</a:t>
            </a:r>
            <a:r>
              <a:rPr lang="ru-RU" sz="1800" spc="6" dirty="0">
                <a:latin typeface="Elektra Light Pro"/>
                <a:cs typeface="Elektra Light Pro"/>
              </a:rPr>
              <a:t> </a:t>
            </a:r>
            <a:r>
              <a:rPr lang="ru-RU" sz="1800" dirty="0">
                <a:latin typeface="Elektra Light Pro"/>
                <a:cs typeface="Elektra Light Pro"/>
              </a:rPr>
              <a:t>для</a:t>
            </a:r>
            <a:r>
              <a:rPr lang="ru-RU" sz="1800" spc="3" dirty="0">
                <a:latin typeface="Elektra Light Pro"/>
                <a:cs typeface="Elektra Light Pro"/>
              </a:rPr>
              <a:t> </a:t>
            </a:r>
            <a:r>
              <a:rPr lang="ru-RU" sz="1800" dirty="0">
                <a:latin typeface="Elektra Light Pro"/>
                <a:cs typeface="Elektra Light Pro"/>
              </a:rPr>
              <a:t>задач</a:t>
            </a:r>
            <a:r>
              <a:rPr lang="ru-RU" sz="1800" spc="6" dirty="0">
                <a:latin typeface="Elektra Light Pro"/>
                <a:cs typeface="Elektra Light Pro"/>
              </a:rPr>
              <a:t> </a:t>
            </a:r>
            <a:r>
              <a:rPr lang="ru-RU" sz="1800" dirty="0">
                <a:latin typeface="Elektra Light Pro"/>
                <a:cs typeface="Elektra Light Pro"/>
              </a:rPr>
              <a:t>обследования</a:t>
            </a:r>
            <a:r>
              <a:rPr lang="ru-RU" sz="1800" spc="3" dirty="0">
                <a:latin typeface="Elektra Light Pro"/>
                <a:cs typeface="Elektra Light Pro"/>
              </a:rPr>
              <a:t> </a:t>
            </a:r>
            <a:r>
              <a:rPr lang="ru-RU" sz="1800" dirty="0">
                <a:latin typeface="Elektra Light Pro"/>
                <a:cs typeface="Elektra Light Pro"/>
              </a:rPr>
              <a:t>с</a:t>
            </a:r>
            <a:r>
              <a:rPr lang="ru-RU" sz="1800" spc="6" dirty="0">
                <a:latin typeface="Elektra Light Pro"/>
                <a:cs typeface="Elektra Light Pro"/>
              </a:rPr>
              <a:t> </a:t>
            </a:r>
            <a:r>
              <a:rPr lang="ru-RU" sz="1800" spc="3" dirty="0">
                <a:latin typeface="Elektra Light Pro"/>
                <a:cs typeface="Elektra Light Pro"/>
              </a:rPr>
              <a:t>улучшенными </a:t>
            </a:r>
            <a:r>
              <a:rPr lang="ru-RU" sz="1800" spc="-391" dirty="0">
                <a:latin typeface="Elektra Light Pro"/>
                <a:cs typeface="Elektra Light Pro"/>
              </a:rPr>
              <a:t> </a:t>
            </a:r>
            <a:r>
              <a:rPr lang="ru-RU" sz="1800" dirty="0">
                <a:latin typeface="Elektra Light Pro"/>
                <a:cs typeface="Elektra Light Pro"/>
              </a:rPr>
              <a:t>прочностными</a:t>
            </a:r>
            <a:r>
              <a:rPr lang="ru-RU" sz="1800" spc="12" dirty="0">
                <a:latin typeface="Elektra Light Pro"/>
                <a:cs typeface="Elektra Light Pro"/>
              </a:rPr>
              <a:t> </a:t>
            </a:r>
            <a:r>
              <a:rPr lang="ru-RU" sz="1800" dirty="0">
                <a:latin typeface="Elektra Light Pro"/>
                <a:cs typeface="Elektra Light Pro"/>
              </a:rPr>
              <a:t>характеристиками</a:t>
            </a:r>
            <a:r>
              <a:rPr lang="ru-RU" sz="1800" spc="12" dirty="0">
                <a:latin typeface="Elektra Light Pro"/>
                <a:cs typeface="Elektra Light Pro"/>
              </a:rPr>
              <a:t> </a:t>
            </a:r>
            <a:r>
              <a:rPr lang="ru-RU" sz="1800" dirty="0">
                <a:latin typeface="Elektra Light Pro"/>
                <a:cs typeface="Elektra Light Pro"/>
              </a:rPr>
              <a:t>на</a:t>
            </a:r>
            <a:r>
              <a:rPr lang="ru-RU" sz="1800" spc="12" dirty="0">
                <a:latin typeface="Elektra Light Pro"/>
                <a:cs typeface="Elektra Light Pro"/>
              </a:rPr>
              <a:t> </a:t>
            </a:r>
            <a:r>
              <a:rPr lang="ru-RU" sz="1800" dirty="0">
                <a:latin typeface="Elektra Light Pro"/>
                <a:cs typeface="Elektra Light Pro"/>
              </a:rPr>
              <a:t>основе</a:t>
            </a:r>
            <a:r>
              <a:rPr lang="ru-RU" sz="1800" spc="12" dirty="0">
                <a:latin typeface="Elektra Light Pro"/>
                <a:cs typeface="Elektra Light Pro"/>
              </a:rPr>
              <a:t> </a:t>
            </a:r>
            <a:r>
              <a:rPr lang="ru-RU" sz="1800" dirty="0" err="1">
                <a:latin typeface="Elektra Light Pro"/>
                <a:cs typeface="Elektra Light Pro"/>
              </a:rPr>
              <a:t>тенсегрити</a:t>
            </a:r>
            <a:r>
              <a:rPr lang="ru-RU" sz="1800" dirty="0">
                <a:latin typeface="Elektra Light Pro"/>
                <a:cs typeface="Elektra Light Pro"/>
              </a:rPr>
              <a:t>-структур</a:t>
            </a:r>
          </a:p>
          <a:p>
            <a:endParaRPr lang="en-US" sz="1800" dirty="0"/>
          </a:p>
          <a:p>
            <a:r>
              <a:rPr lang="en-US" sz="1800" dirty="0"/>
              <a:t>-</a:t>
            </a:r>
            <a:r>
              <a:rPr lang="ru-RU" sz="1800" dirty="0"/>
              <a:t>новая конструкция</a:t>
            </a:r>
          </a:p>
          <a:p>
            <a:r>
              <a:rPr lang="en-US" sz="1800" dirty="0"/>
              <a:t>-</a:t>
            </a:r>
            <a:r>
              <a:rPr lang="ru-RU" sz="1800" dirty="0"/>
              <a:t>прочность</a:t>
            </a:r>
          </a:p>
          <a:p>
            <a:r>
              <a:rPr lang="en-US" sz="1800" dirty="0"/>
              <a:t>-</a:t>
            </a:r>
            <a:r>
              <a:rPr lang="ru-RU" sz="1800" dirty="0"/>
              <a:t>устойчивость к ударам</a:t>
            </a:r>
          </a:p>
          <a:p>
            <a:endParaRPr lang="en-US" dirty="0">
              <a:latin typeface="Elektra Medium Pro" panose="02000803000000020004" pitchFamily="50" charset="-52"/>
            </a:endParaRPr>
          </a:p>
          <a:p>
            <a:endParaRPr lang="en-US" dirty="0"/>
          </a:p>
          <a:p>
            <a:endParaRPr lang="en-US" dirty="0"/>
          </a:p>
          <a:p>
            <a:r>
              <a:rPr lang="ru-RU" dirty="0"/>
              <a:t>Предлагаемый новый подход конструирования БПЛА предполагает реализацию рамы и отдельных защитных элементов на основе </a:t>
            </a:r>
            <a:br>
              <a:rPr lang="ru-RU" dirty="0"/>
            </a:br>
            <a:r>
              <a:rPr lang="ru-RU" dirty="0"/>
              <a:t>так называемых напряженно-связанных структур, также известных </a:t>
            </a:r>
            <a:br>
              <a:rPr lang="ru-RU" dirty="0"/>
            </a:br>
            <a:r>
              <a:rPr lang="ru-RU" dirty="0"/>
              <a:t>в литературе как “</a:t>
            </a:r>
            <a:r>
              <a:rPr lang="ru-RU" dirty="0" err="1"/>
              <a:t>тенсегрити</a:t>
            </a:r>
            <a:r>
              <a:rPr lang="ru-RU" dirty="0"/>
              <a:t>” (</a:t>
            </a:r>
            <a:r>
              <a:rPr lang="ru-RU" dirty="0" err="1"/>
              <a:t>tensegrity</a:t>
            </a:r>
            <a:r>
              <a:rPr lang="ru-RU" dirty="0"/>
              <a:t>).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3818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F240237-0BC3-413D-B412-382983720BE3}"/>
              </a:ext>
            </a:extLst>
          </p:cNvPr>
          <p:cNvSpPr txBox="1"/>
          <p:nvPr/>
        </p:nvSpPr>
        <p:spPr>
          <a:xfrm>
            <a:off x="277401" y="791110"/>
            <a:ext cx="11517331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/>
              <a:t>Слайд 13</a:t>
            </a:r>
            <a:endParaRPr lang="ru-RU" dirty="0"/>
          </a:p>
          <a:p>
            <a:r>
              <a:rPr lang="ru-RU" dirty="0"/>
              <a:t>Барьеры:</a:t>
            </a:r>
          </a:p>
          <a:p>
            <a:r>
              <a:rPr lang="ru-RU" dirty="0"/>
              <a:t>нормативные</a:t>
            </a:r>
            <a:br>
              <a:rPr lang="ru-RU" dirty="0"/>
            </a:br>
            <a:r>
              <a:rPr lang="ru-RU" dirty="0"/>
              <a:t>— разрешение на взлёт (условия не позволяющие на законодательном уровне перемещаться  в воздухе)</a:t>
            </a:r>
            <a:br>
              <a:rPr lang="ru-RU" dirty="0"/>
            </a:br>
            <a:r>
              <a:rPr lang="ru-RU" dirty="0"/>
              <a:t>— закрытые зоны ( частная территория, зоны , где требуется особое разрешение)</a:t>
            </a:r>
          </a:p>
          <a:p>
            <a:endParaRPr lang="ru-RU" dirty="0"/>
          </a:p>
          <a:p>
            <a:r>
              <a:rPr lang="ru-RU" dirty="0"/>
              <a:t>технологические -  готовность беспилотника справиться  с широким кругом ситуаций</a:t>
            </a:r>
            <a:br>
              <a:rPr lang="ru-RU" dirty="0"/>
            </a:br>
            <a:r>
              <a:rPr lang="ru-RU" dirty="0"/>
              <a:t>— зрелость технологий (там где меньше барьеров – будут больше использоваться беспилотные технологии)</a:t>
            </a:r>
            <a:br>
              <a:rPr lang="ru-RU" dirty="0"/>
            </a:br>
            <a:r>
              <a:rPr lang="ru-RU" dirty="0"/>
              <a:t>— дублирующие  системы (недостаточная надежность поэтому есть необходимость дублировать все системы (как в самолете)</a:t>
            </a:r>
            <a:br>
              <a:rPr lang="ru-RU" dirty="0"/>
            </a:br>
            <a:r>
              <a:rPr lang="ru-RU" dirty="0"/>
              <a:t>— защиты от столкновений (появляются новые конструкции дронов и их системы управления </a:t>
            </a:r>
            <a:r>
              <a:rPr lang="ru-RU" dirty="0" err="1"/>
              <a:t>находяться</a:t>
            </a:r>
            <a:r>
              <a:rPr lang="ru-RU" dirty="0"/>
              <a:t>  только в  разработке)</a:t>
            </a:r>
            <a:br>
              <a:rPr lang="ru-RU" dirty="0"/>
            </a:br>
            <a:r>
              <a:rPr lang="ru-RU" dirty="0"/>
              <a:t>— специальные конструкции (появляются новые конструкции дронов и их системы управления </a:t>
            </a:r>
            <a:r>
              <a:rPr lang="ru-RU" dirty="0" err="1"/>
              <a:t>находяться</a:t>
            </a:r>
            <a:r>
              <a:rPr lang="ru-RU" dirty="0"/>
              <a:t>  только в  разработке)</a:t>
            </a:r>
          </a:p>
          <a:p>
            <a:r>
              <a:rPr lang="ru-RU" dirty="0"/>
              <a:t>Социальные ( неготовность общества, страх, опасения – дрон может упасть, задеть пропеллером и </a:t>
            </a:r>
            <a:r>
              <a:rPr lang="ru-RU" dirty="0" err="1"/>
              <a:t>тд</a:t>
            </a:r>
            <a:r>
              <a:rPr lang="ru-RU" dirty="0"/>
              <a:t>, также нарушение приватности  - не каждый человек отдыхающей  у себя во дворе хотел бы чтобы над ним кружил дрон.</a:t>
            </a:r>
          </a:p>
        </p:txBody>
      </p:sp>
    </p:spTree>
    <p:extLst>
      <p:ext uri="{BB962C8B-B14F-4D97-AF65-F5344CB8AC3E}">
        <p14:creationId xmlns:p14="http://schemas.microsoft.com/office/powerpoint/2010/main" val="2517136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E58567A-9FBB-4F4F-A117-5C9032D0A184}"/>
              </a:ext>
            </a:extLst>
          </p:cNvPr>
          <p:cNvSpPr txBox="1"/>
          <p:nvPr/>
        </p:nvSpPr>
        <p:spPr>
          <a:xfrm>
            <a:off x="287677" y="427791"/>
            <a:ext cx="8304087" cy="56117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01" marR="3081">
              <a:lnSpc>
                <a:spcPts val="2498"/>
              </a:lnSpc>
              <a:spcBef>
                <a:spcPts val="61"/>
              </a:spcBef>
              <a:tabLst>
                <a:tab pos="293033" algn="l"/>
              </a:tabLst>
            </a:pPr>
            <a:r>
              <a:rPr lang="ru-RU" sz="2800" dirty="0"/>
              <a:t>Слайд 14</a:t>
            </a:r>
          </a:p>
          <a:p>
            <a:pPr marL="7701" marR="3081">
              <a:lnSpc>
                <a:spcPts val="2498"/>
              </a:lnSpc>
              <a:spcBef>
                <a:spcPts val="61"/>
              </a:spcBef>
              <a:tabLst>
                <a:tab pos="293033" algn="l"/>
              </a:tabLst>
            </a:pPr>
            <a:endParaRPr lang="ru-RU" sz="2800" spc="-5" dirty="0">
              <a:latin typeface="Elektra Light Pro"/>
              <a:cs typeface="Elektra Light Pro"/>
            </a:endParaRPr>
          </a:p>
          <a:p>
            <a:pPr marL="7701" marR="3081">
              <a:lnSpc>
                <a:spcPts val="2498"/>
              </a:lnSpc>
              <a:spcBef>
                <a:spcPts val="61"/>
              </a:spcBef>
              <a:tabLst>
                <a:tab pos="293033" algn="l"/>
              </a:tabLst>
            </a:pPr>
            <a:r>
              <a:rPr lang="ru-RU" sz="2800" spc="-5" dirty="0">
                <a:latin typeface="Elektra Light Pro"/>
                <a:cs typeface="Elektra Light Pro"/>
              </a:rPr>
              <a:t>*</a:t>
            </a:r>
            <a:r>
              <a:rPr lang="ru-RU" sz="2800" u="sng" spc="-5" dirty="0">
                <a:latin typeface="Elektra Light Pro"/>
                <a:cs typeface="Elektra Light Pro"/>
              </a:rPr>
              <a:t>водные и подводные робототехнические  системы</a:t>
            </a:r>
          </a:p>
          <a:p>
            <a:pPr marL="7701" marR="3081">
              <a:lnSpc>
                <a:spcPts val="2498"/>
              </a:lnSpc>
              <a:spcBef>
                <a:spcPts val="61"/>
              </a:spcBef>
              <a:tabLst>
                <a:tab pos="293033" algn="l"/>
              </a:tabLst>
            </a:pPr>
            <a:r>
              <a:rPr lang="ru-RU" sz="2800" spc="-5" dirty="0">
                <a:solidFill>
                  <a:srgbClr val="FFFFFF"/>
                </a:solidFill>
                <a:latin typeface="Elektra Light Pro"/>
                <a:cs typeface="Elektra Light Pro"/>
              </a:rPr>
              <a:t>комплексы</a:t>
            </a:r>
            <a:endParaRPr lang="ru-RU" sz="2800" spc="-3" dirty="0">
              <a:latin typeface="Elektra Light Pro"/>
              <a:cs typeface="Elektra Light Pro"/>
            </a:endParaRPr>
          </a:p>
          <a:p>
            <a:pPr marL="7701" marR="3081">
              <a:lnSpc>
                <a:spcPts val="2498"/>
              </a:lnSpc>
              <a:spcBef>
                <a:spcPts val="61"/>
              </a:spcBef>
              <a:tabLst>
                <a:tab pos="293033" algn="l"/>
              </a:tabLst>
            </a:pPr>
            <a:r>
              <a:rPr lang="ru-RU" sz="2800" spc="-3" dirty="0">
                <a:latin typeface="Elektra Light Pro"/>
                <a:cs typeface="Elektra Light Pro"/>
              </a:rPr>
              <a:t>Основные гражданские</a:t>
            </a:r>
            <a:r>
              <a:rPr lang="ru-RU" sz="2800" dirty="0">
                <a:latin typeface="Elektra Light Pro"/>
                <a:cs typeface="Elektra Light Pro"/>
              </a:rPr>
              <a:t> </a:t>
            </a:r>
            <a:r>
              <a:rPr lang="ru-RU" sz="2800" spc="-3" dirty="0">
                <a:latin typeface="Elektra Light Pro"/>
                <a:cs typeface="Elektra Light Pro"/>
              </a:rPr>
              <a:t>применения</a:t>
            </a:r>
          </a:p>
          <a:p>
            <a:pPr marL="7701" marR="3081">
              <a:lnSpc>
                <a:spcPts val="2498"/>
              </a:lnSpc>
              <a:spcBef>
                <a:spcPts val="61"/>
              </a:spcBef>
              <a:tabLst>
                <a:tab pos="293033" algn="l"/>
              </a:tabLst>
            </a:pPr>
            <a:r>
              <a:rPr lang="ru-RU" sz="2800" spc="-3" dirty="0">
                <a:latin typeface="Elektra Light Pro"/>
                <a:cs typeface="Elektra Light Pro"/>
              </a:rPr>
              <a:t>— мониторинг</a:t>
            </a:r>
            <a:r>
              <a:rPr lang="ru-RU" sz="2800" dirty="0">
                <a:latin typeface="Elektra Light Pro"/>
                <a:cs typeface="Elektra Light Pro"/>
              </a:rPr>
              <a:t> </a:t>
            </a:r>
            <a:r>
              <a:rPr lang="ru-RU" sz="2800" spc="-3" dirty="0">
                <a:latin typeface="Elektra Light Pro"/>
                <a:cs typeface="Elektra Light Pro"/>
              </a:rPr>
              <a:t>и охрана </a:t>
            </a:r>
            <a:r>
              <a:rPr lang="ru-RU" sz="2800" spc="-564" dirty="0">
                <a:latin typeface="Elektra Light Pro"/>
                <a:cs typeface="Elektra Light Pro"/>
              </a:rPr>
              <a:t> </a:t>
            </a:r>
            <a:r>
              <a:rPr lang="ru-RU" sz="2800" spc="-3" dirty="0">
                <a:latin typeface="Elektra Light Pro"/>
                <a:cs typeface="Elektra Light Pro"/>
              </a:rPr>
              <a:t>природных ресурсов</a:t>
            </a:r>
          </a:p>
          <a:p>
            <a:pPr marL="7701" marR="3081">
              <a:lnSpc>
                <a:spcPts val="2498"/>
              </a:lnSpc>
              <a:spcBef>
                <a:spcPts val="61"/>
              </a:spcBef>
              <a:tabLst>
                <a:tab pos="293033" algn="l"/>
              </a:tabLst>
            </a:pPr>
            <a:r>
              <a:rPr lang="ru-RU" sz="2800" spc="-3" dirty="0">
                <a:latin typeface="Elektra Light Pro"/>
                <a:cs typeface="Elektra Light Pro"/>
              </a:rPr>
              <a:t>— диагностика для нефтегазовой</a:t>
            </a:r>
            <a:br>
              <a:rPr lang="ru-RU" sz="2800" spc="-3" dirty="0">
                <a:latin typeface="Elektra Light Pro"/>
                <a:cs typeface="Elektra Light Pro"/>
              </a:rPr>
            </a:br>
            <a:r>
              <a:rPr lang="ru-RU" sz="2800" spc="-3" dirty="0">
                <a:latin typeface="Elektra Light Pro"/>
                <a:cs typeface="Elektra Light Pro"/>
              </a:rPr>
              <a:t>отрасли</a:t>
            </a:r>
          </a:p>
          <a:p>
            <a:pPr marL="7701" marR="3081">
              <a:lnSpc>
                <a:spcPts val="2498"/>
              </a:lnSpc>
              <a:spcBef>
                <a:spcPts val="61"/>
              </a:spcBef>
              <a:tabLst>
                <a:tab pos="293033" algn="l"/>
              </a:tabLst>
            </a:pPr>
            <a:r>
              <a:rPr lang="ru-RU" sz="2800" spc="-3" dirty="0">
                <a:latin typeface="Elektra Light Pro"/>
                <a:cs typeface="Elektra Light Pro"/>
              </a:rPr>
              <a:t>— картографирование поверхности</a:t>
            </a:r>
            <a:br>
              <a:rPr lang="ru-RU" sz="2800" spc="-3" dirty="0">
                <a:latin typeface="Elektra Light Pro"/>
                <a:cs typeface="Elektra Light Pro"/>
              </a:rPr>
            </a:br>
            <a:r>
              <a:rPr lang="ru-RU" sz="2800" spc="-3" dirty="0">
                <a:latin typeface="Elektra Light Pro"/>
                <a:cs typeface="Elektra Light Pro"/>
              </a:rPr>
              <a:t>дна</a:t>
            </a:r>
          </a:p>
          <a:p>
            <a:pPr marL="7701" marR="3081">
              <a:lnSpc>
                <a:spcPts val="2498"/>
              </a:lnSpc>
              <a:spcBef>
                <a:spcPts val="61"/>
              </a:spcBef>
              <a:tabLst>
                <a:tab pos="293033" algn="l"/>
              </a:tabLst>
            </a:pPr>
            <a:endParaRPr lang="ru-RU" sz="2800" dirty="0">
              <a:latin typeface="Elektra Light Pro"/>
              <a:cs typeface="Elektra Light Pro"/>
            </a:endParaRPr>
          </a:p>
          <a:p>
            <a:pPr marL="7701" marR="3081">
              <a:lnSpc>
                <a:spcPts val="2498"/>
              </a:lnSpc>
              <a:spcBef>
                <a:spcPts val="61"/>
              </a:spcBef>
              <a:tabLst>
                <a:tab pos="293033" algn="l"/>
              </a:tabLst>
            </a:pPr>
            <a:r>
              <a:rPr lang="ru-RU" sz="2800" dirty="0">
                <a:latin typeface="Elektra Light Pro"/>
                <a:cs typeface="Elektra Light Pro"/>
              </a:rPr>
              <a:t>Типы:</a:t>
            </a:r>
          </a:p>
          <a:p>
            <a:pPr marL="7317">
              <a:spcBef>
                <a:spcPts val="1206"/>
              </a:spcBef>
              <a:tabLst>
                <a:tab pos="293033" algn="l"/>
              </a:tabLst>
            </a:pPr>
            <a:r>
              <a:rPr lang="ru-RU" sz="2800" spc="-3" dirty="0">
                <a:latin typeface="Elektra Light Pro"/>
                <a:cs typeface="Elektra Light Pro"/>
              </a:rPr>
              <a:t>— речная</a:t>
            </a:r>
            <a:r>
              <a:rPr lang="ru-RU" sz="2800" spc="-6" dirty="0">
                <a:latin typeface="Elektra Light Pro"/>
                <a:cs typeface="Elektra Light Pro"/>
              </a:rPr>
              <a:t> </a:t>
            </a:r>
            <a:r>
              <a:rPr lang="ru-RU" sz="2800" spc="-3" dirty="0">
                <a:latin typeface="Elektra Light Pro"/>
                <a:cs typeface="Elektra Light Pro"/>
              </a:rPr>
              <a:t>и морская </a:t>
            </a:r>
            <a:r>
              <a:rPr lang="ru-RU" sz="2800" spc="-3" dirty="0" err="1">
                <a:latin typeface="Elektra Light Pro"/>
                <a:cs typeface="Elektra Light Pro"/>
              </a:rPr>
              <a:t>роботехника</a:t>
            </a:r>
            <a:br>
              <a:rPr lang="ru-RU" sz="2800" dirty="0">
                <a:latin typeface="Elektra Light Pro"/>
                <a:cs typeface="Elektra Light Pro"/>
              </a:rPr>
            </a:br>
            <a:r>
              <a:rPr lang="ru-RU" sz="2800" spc="-3" dirty="0">
                <a:latin typeface="Elektra Light Pro"/>
                <a:cs typeface="Elektra Light Pro"/>
              </a:rPr>
              <a:t>— надводные (лодки, каяки и пр.)</a:t>
            </a:r>
            <a:br>
              <a:rPr lang="ru-RU" sz="2800" spc="-3" dirty="0">
                <a:latin typeface="Elektra Light Pro"/>
                <a:cs typeface="Elektra Light Pro"/>
              </a:rPr>
            </a:br>
            <a:r>
              <a:rPr lang="ru-RU" sz="2800" spc="-564" dirty="0">
                <a:latin typeface="Elektra Light Pro"/>
                <a:cs typeface="Elektra Light Pro"/>
              </a:rPr>
              <a:t> </a:t>
            </a:r>
            <a:r>
              <a:rPr lang="ru-RU" sz="2800" spc="-3" dirty="0">
                <a:latin typeface="Elektra Light Pro"/>
                <a:cs typeface="Elektra Light Pro"/>
              </a:rPr>
              <a:t>и</a:t>
            </a:r>
            <a:r>
              <a:rPr lang="ru-RU" sz="2800" spc="-6" dirty="0">
                <a:latin typeface="Elektra Light Pro"/>
                <a:cs typeface="Elektra Light Pro"/>
              </a:rPr>
              <a:t> </a:t>
            </a:r>
            <a:r>
              <a:rPr lang="ru-RU" sz="2800" spc="-3" dirty="0">
                <a:latin typeface="Elektra Light Pro"/>
                <a:cs typeface="Elektra Light Pro"/>
              </a:rPr>
              <a:t>подводные роботы</a:t>
            </a:r>
            <a:endParaRPr lang="ru-RU" sz="2800" dirty="0">
              <a:latin typeface="Elektra Light Pro"/>
              <a:cs typeface="Elektra Light Pro"/>
            </a:endParaRPr>
          </a:p>
        </p:txBody>
      </p:sp>
    </p:spTree>
    <p:extLst>
      <p:ext uri="{BB962C8B-B14F-4D97-AF65-F5344CB8AC3E}">
        <p14:creationId xmlns:p14="http://schemas.microsoft.com/office/powerpoint/2010/main" val="2291745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781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59737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AEBBCF7-B1AA-44C7-8E72-39A63D460971}"/>
              </a:ext>
            </a:extLst>
          </p:cNvPr>
          <p:cNvSpPr txBox="1"/>
          <p:nvPr/>
        </p:nvSpPr>
        <p:spPr>
          <a:xfrm>
            <a:off x="276225" y="400050"/>
            <a:ext cx="8867775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 Слайд 17</a:t>
            </a:r>
          </a:p>
          <a:p>
            <a:r>
              <a:rPr lang="ru-RU" sz="2800" b="1" dirty="0"/>
              <a:t>Наземный беспилотный транспорт</a:t>
            </a:r>
          </a:p>
          <a:p>
            <a:endParaRPr lang="en-US" sz="2800" dirty="0"/>
          </a:p>
          <a:p>
            <a:r>
              <a:rPr lang="ru-RU" sz="2800" dirty="0"/>
              <a:t>Основные сферы применения грузовые и пассажирские перевозки  (автомобили и железнодорожный  транспорт)</a:t>
            </a:r>
          </a:p>
          <a:p>
            <a:r>
              <a:rPr lang="ru-RU" sz="2800" dirty="0"/>
              <a:t> Роботы специального назначения дорожные машины, сельскохозяйственная  техника, коммунальные и клининговые  роботы, курьеры</a:t>
            </a:r>
          </a:p>
          <a:p>
            <a:r>
              <a:rPr lang="ru-RU" sz="2800" dirty="0"/>
              <a:t> Дороги общего пользования, на закрытых территориях,  внутри помещений</a:t>
            </a:r>
          </a:p>
        </p:txBody>
      </p:sp>
    </p:spTree>
    <p:extLst>
      <p:ext uri="{BB962C8B-B14F-4D97-AF65-F5344CB8AC3E}">
        <p14:creationId xmlns:p14="http://schemas.microsoft.com/office/powerpoint/2010/main" val="10543333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D944163-0359-4A73-8C72-3A58044E10A0}"/>
              </a:ext>
            </a:extLst>
          </p:cNvPr>
          <p:cNvSpPr txBox="1"/>
          <p:nvPr/>
        </p:nvSpPr>
        <p:spPr>
          <a:xfrm>
            <a:off x="788540" y="454751"/>
            <a:ext cx="8489023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Слайд 18</a:t>
            </a:r>
          </a:p>
          <a:p>
            <a:endParaRPr lang="ru-RU" sz="2400" b="0" i="0" dirty="0">
              <a:solidFill>
                <a:srgbClr val="111111"/>
              </a:solidFill>
              <a:effectLst/>
              <a:latin typeface="-apple-system"/>
            </a:endParaRPr>
          </a:p>
          <a:p>
            <a:r>
              <a:rPr lang="ru-RU" sz="2400" b="0" i="0" dirty="0">
                <a:solidFill>
                  <a:srgbClr val="111111"/>
                </a:solidFill>
                <a:effectLst/>
                <a:latin typeface="-apple-system"/>
              </a:rPr>
              <a:t>9 декабря 2020 года Яндекс </a:t>
            </a:r>
            <a:r>
              <a:rPr lang="ru-RU" sz="2400" b="0" i="0" u="none" strike="noStrike" dirty="0">
                <a:solidFill>
                  <a:srgbClr val="548EAA"/>
                </a:solidFill>
                <a:effectLst/>
                <a:latin typeface="-apple-system"/>
                <a:hlinkClick r:id="rId2"/>
              </a:rPr>
              <a:t>запустил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-apple-system"/>
              </a:rPr>
              <a:t> в Москве и Иннополисе доставку еды через сервис «</a:t>
            </a:r>
            <a:r>
              <a:rPr lang="ru-RU" sz="2400" b="0" i="0" dirty="0" err="1">
                <a:solidFill>
                  <a:srgbClr val="111111"/>
                </a:solidFill>
                <a:effectLst/>
                <a:latin typeface="-apple-system"/>
              </a:rPr>
              <a:t>Яндекс.Еда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-apple-system"/>
              </a:rPr>
              <a:t>» с помощью колесных роботов-курьеров «</a:t>
            </a:r>
            <a:r>
              <a:rPr lang="ru-RU" sz="2400" b="0" i="0" dirty="0" err="1">
                <a:solidFill>
                  <a:srgbClr val="111111"/>
                </a:solidFill>
                <a:effectLst/>
                <a:latin typeface="-apple-system"/>
              </a:rPr>
              <a:t>Яндекс.Ровер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-apple-system"/>
              </a:rPr>
              <a:t>».</a:t>
            </a:r>
            <a:br>
              <a:rPr lang="ru-RU" sz="2400" dirty="0"/>
            </a:br>
            <a:br>
              <a:rPr lang="ru-RU" sz="2400" dirty="0"/>
            </a:br>
            <a:r>
              <a:rPr lang="ru-RU" sz="2400" b="0" i="0" dirty="0">
                <a:solidFill>
                  <a:srgbClr val="111111"/>
                </a:solidFill>
                <a:effectLst/>
                <a:latin typeface="-apple-system"/>
              </a:rPr>
              <a:t>Шестиколесный «</a:t>
            </a:r>
            <a:r>
              <a:rPr lang="ru-RU" sz="2400" b="0" i="0" dirty="0" err="1">
                <a:solidFill>
                  <a:srgbClr val="111111"/>
                </a:solidFill>
                <a:effectLst/>
                <a:latin typeface="-apple-system"/>
              </a:rPr>
              <a:t>Яндекс.Ровер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-apple-system"/>
              </a:rPr>
              <a:t>» длиной около метра и полметра высотой. Он перемещается по городским тротуарам примерно со скоростью пешехода около 5 км/ч. Робот распознает окружающие объекты вокруг и может объезжать препятствия. Беспилотный курьер от компании Яндекс сам прокладывает себе маршрут. Он также оснащен </a:t>
            </a:r>
            <a:r>
              <a:rPr lang="ru-RU" sz="2400" b="0" i="0" dirty="0" err="1">
                <a:solidFill>
                  <a:srgbClr val="111111"/>
                </a:solidFill>
                <a:effectLst/>
                <a:latin typeface="-apple-system"/>
              </a:rPr>
              <a:t>лидаром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-apple-system"/>
              </a:rPr>
              <a:t>, который помогает ему ориентироваться даже в темноте. Силуэты робота напоминают луноход, поэтому он получил название «</a:t>
            </a:r>
            <a:r>
              <a:rPr lang="ru-RU" sz="2400" b="0" i="0" dirty="0" err="1">
                <a:solidFill>
                  <a:srgbClr val="111111"/>
                </a:solidFill>
                <a:effectLst/>
                <a:latin typeface="-apple-system"/>
              </a:rPr>
              <a:t>Яндекс.Ровер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-apple-system"/>
              </a:rPr>
              <a:t>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589006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D371B21-1FDE-491A-BB23-E5C64E90BB57}"/>
              </a:ext>
            </a:extLst>
          </p:cNvPr>
          <p:cNvSpPr txBox="1"/>
          <p:nvPr/>
        </p:nvSpPr>
        <p:spPr>
          <a:xfrm>
            <a:off x="428624" y="537925"/>
            <a:ext cx="10029825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/>
              <a:t>Слайд 19</a:t>
            </a:r>
          </a:p>
          <a:p>
            <a:endParaRPr lang="ru-RU" b="1" dirty="0"/>
          </a:p>
          <a:p>
            <a:r>
              <a:rPr lang="ru-RU" b="1" dirty="0"/>
              <a:t>Наземный беспилотный транспорт</a:t>
            </a:r>
          </a:p>
          <a:p>
            <a:r>
              <a:rPr lang="ru-RU" dirty="0"/>
              <a:t>В настоящее время разработкой беспилотными транспортными средствами  занимается более 40 компаний по всему  миру, включая  Google (</a:t>
            </a:r>
            <a:r>
              <a:rPr lang="ru-RU" dirty="0" err="1"/>
              <a:t>Waymo</a:t>
            </a:r>
            <a:r>
              <a:rPr lang="ru-RU" dirty="0"/>
              <a:t>), Tesla, Яндекс, </a:t>
            </a:r>
            <a:r>
              <a:rPr lang="ru-RU" dirty="0" err="1"/>
              <a:t>Uber</a:t>
            </a:r>
            <a:r>
              <a:rPr lang="ru-RU" dirty="0"/>
              <a:t>, ZOOX, </a:t>
            </a:r>
            <a:r>
              <a:rPr lang="ru-RU" dirty="0" err="1"/>
              <a:t>aurora</a:t>
            </a:r>
            <a:r>
              <a:rPr lang="ru-RU" dirty="0"/>
              <a:t>, </a:t>
            </a:r>
            <a:r>
              <a:rPr lang="ru-RU" dirty="0" err="1"/>
              <a:t>Baidu</a:t>
            </a:r>
            <a:r>
              <a:rPr lang="ru-RU" dirty="0"/>
              <a:t>, </a:t>
            </a:r>
            <a:r>
              <a:rPr lang="ru-RU" dirty="0" err="1"/>
              <a:t>mobileye</a:t>
            </a:r>
            <a:r>
              <a:rPr lang="ru-RU" dirty="0"/>
              <a:t> и др. </a:t>
            </a:r>
            <a:endParaRPr lang="en-US" dirty="0"/>
          </a:p>
          <a:p>
            <a:endParaRPr lang="ru-RU" dirty="0"/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</a:rPr>
              <a:t>Что нужно, чтобы автомобиль стал беспилотным? Безусловно, есть различные подходы к этому вопросу, разработчики используют разные наборы компонентов в зависимости от задач и условий эксплуатации. На инфографике представлен основной, «базовый» набор, который актуален для большинства производителей беспилотной техники. </a:t>
            </a:r>
            <a:endParaRPr lang="ru-RU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br>
              <a:rPr lang="ru-RU" b="0" dirty="0">
                <a:effectLst/>
              </a:rPr>
            </a:br>
            <a:r>
              <a:rPr lang="ru-RU" sz="1800" b="1" i="0" u="none" strike="noStrike" dirty="0">
                <a:solidFill>
                  <a:srgbClr val="000000"/>
                </a:solidFill>
                <a:effectLst/>
              </a:rPr>
              <a:t>Технологии, применяемые для создания автономного транспортное средства, направлены на решение 3 глобальных задач</a:t>
            </a:r>
            <a:r>
              <a:rPr lang="ru-RU" sz="1800" b="0" i="0" u="none" strike="noStrike" dirty="0">
                <a:solidFill>
                  <a:srgbClr val="000000"/>
                </a:solidFill>
                <a:effectLst/>
              </a:rPr>
              <a:t>:  </a:t>
            </a:r>
            <a:endParaRPr lang="ru-RU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</a:rPr>
              <a:t>1. Построение локальной карты и определение объектов из внешней среды</a:t>
            </a:r>
            <a:endParaRPr lang="ru-RU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</a:rPr>
              <a:t>2. Глобальное позиционирование на мировой карте</a:t>
            </a:r>
            <a:endParaRPr lang="ru-RU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</a:rPr>
              <a:t>3. Обработка информации, на базе которой принимаются решения о действиях транспортного средства</a:t>
            </a:r>
            <a:endParaRPr lang="ru-RU" b="0" dirty="0">
              <a:effectLst/>
            </a:endParaRPr>
          </a:p>
          <a:p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606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429C3A3-9F4B-4F91-8985-3354FEE9880D}"/>
              </a:ext>
            </a:extLst>
          </p:cNvPr>
          <p:cNvSpPr txBox="1"/>
          <p:nvPr/>
        </p:nvSpPr>
        <p:spPr>
          <a:xfrm>
            <a:off x="584770" y="533526"/>
            <a:ext cx="9467850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Слайд 2</a:t>
            </a:r>
          </a:p>
          <a:p>
            <a:r>
              <a:rPr lang="ru-RU" sz="2400" dirty="0"/>
              <a:t>Лаборатория беспилотных технологий</a:t>
            </a:r>
          </a:p>
          <a:p>
            <a:endParaRPr lang="ru-RU" sz="2400" dirty="0"/>
          </a:p>
          <a:p>
            <a:r>
              <a:rPr lang="ru-RU" sz="2400" dirty="0"/>
              <a:t>- беспилотные летательные аппараты</a:t>
            </a:r>
          </a:p>
          <a:p>
            <a:r>
              <a:rPr lang="ru-RU" sz="2400" dirty="0"/>
              <a:t>- наземный беспилотный транспорт</a:t>
            </a:r>
          </a:p>
          <a:p>
            <a:r>
              <a:rPr lang="en-US" sz="2400" dirty="0"/>
              <a:t>- </a:t>
            </a:r>
            <a:r>
              <a:rPr lang="ru-RU" sz="2400" dirty="0"/>
              <a:t>водные и подводные робототехнические  комплексы</a:t>
            </a:r>
          </a:p>
          <a:p>
            <a:pPr marL="342900" indent="-342900">
              <a:buFontTx/>
              <a:buChar char="-"/>
            </a:pPr>
            <a:endParaRPr lang="ru-RU" sz="2400" dirty="0"/>
          </a:p>
          <a:p>
            <a:r>
              <a:rPr lang="ru-RU" sz="2400" dirty="0"/>
              <a:t>Разберем подробнее:</a:t>
            </a:r>
            <a:endParaRPr lang="ru-RU" sz="2400" b="1" dirty="0"/>
          </a:p>
          <a:p>
            <a:r>
              <a:rPr lang="ru-RU" sz="2400" b="1" dirty="0"/>
              <a:t>беспилотные летательные аппараты</a:t>
            </a:r>
            <a:endParaRPr lang="ru-RU" sz="2400" dirty="0"/>
          </a:p>
          <a:p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24118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97C619B-5905-4ECE-AD25-17244F5192A0}"/>
              </a:ext>
            </a:extLst>
          </p:cNvPr>
          <p:cNvSpPr txBox="1"/>
          <p:nvPr/>
        </p:nvSpPr>
        <p:spPr>
          <a:xfrm>
            <a:off x="171450" y="172641"/>
            <a:ext cx="11630025" cy="7355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effectLst/>
              </a:rPr>
              <a:t>Слайд 20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effectLst/>
              </a:rPr>
              <a:t>Пассивные датчики </a:t>
            </a:r>
            <a:r>
              <a:rPr lang="ru-RU" sz="2000" b="0" dirty="0">
                <a:effectLst/>
              </a:rPr>
              <a:t>– принимают визуальную информацию, не имеют собственных передатчиков. Датчики различных типов работают для разных типов волн, обеспечивая таким образом наиболее полную картину происходящего вокруг автомобиля.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effectLst/>
              </a:rPr>
              <a:t> Стереокамеры </a:t>
            </a:r>
            <a:r>
              <a:rPr lang="ru-RU" sz="2000" b="0" dirty="0">
                <a:effectLst/>
              </a:rPr>
              <a:t>принимают и формируют 3D изображение благодаря использованию CMOS и </a:t>
            </a:r>
            <a:r>
              <a:rPr lang="ru-RU" sz="2000" b="0" dirty="0" err="1">
                <a:effectLst/>
              </a:rPr>
              <a:t>CCDs</a:t>
            </a:r>
            <a:r>
              <a:rPr lang="ru-RU" sz="2000" b="0" dirty="0">
                <a:effectLst/>
              </a:rPr>
              <a:t> технологий, используется для определения дальности объектов. 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/>
              <a:t>Камеры</a:t>
            </a:r>
            <a:r>
              <a:rPr lang="ru-RU" sz="2000" dirty="0"/>
              <a:t> получают визуальную информацию, такую как дорожные знаки и сигналы светофора</a:t>
            </a:r>
            <a:endParaRPr lang="ru-RU" sz="2000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br>
              <a:rPr lang="ru-RU" sz="2000" b="0" dirty="0">
                <a:effectLst/>
              </a:rPr>
            </a:br>
            <a:r>
              <a:rPr lang="ru-RU" sz="2000" b="1" i="0" u="sng" dirty="0">
                <a:effectLst/>
              </a:rPr>
              <a:t>Активные датчики –</a:t>
            </a:r>
            <a:r>
              <a:rPr lang="ru-RU" sz="2000" b="1" i="0" u="none" strike="noStrike" dirty="0">
                <a:effectLst/>
              </a:rPr>
              <a:t> тип датчиков, способных передавать и принимать сигнал. К ним, например, относятся радары и </a:t>
            </a:r>
            <a:r>
              <a:rPr lang="ru-RU" sz="2000" b="1" i="0" u="none" strike="noStrike" dirty="0" err="1">
                <a:effectLst/>
              </a:rPr>
              <a:t>лидары</a:t>
            </a:r>
            <a:r>
              <a:rPr lang="ru-RU" sz="2000" b="1" i="0" u="none" strike="noStrike" dirty="0">
                <a:effectLst/>
              </a:rPr>
              <a:t>.</a:t>
            </a:r>
            <a:endParaRPr lang="ru-RU" sz="2000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ru-RU" sz="2000" b="0" i="0" u="none" strike="noStrike" dirty="0">
                <a:effectLst/>
              </a:rPr>
              <a:t> </a:t>
            </a:r>
            <a:endParaRPr lang="ru-RU" sz="2000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ru-RU" sz="2000" b="0" i="0" u="sng" dirty="0">
                <a:effectLst/>
              </a:rPr>
              <a:t>Радары</a:t>
            </a:r>
            <a:r>
              <a:rPr lang="ru-RU" sz="2000" b="0" i="0" u="none" strike="noStrike" dirty="0">
                <a:effectLst/>
              </a:rPr>
              <a:t> используют радиоволны для определения дальности объекта, их скорости и месторасположения. Радиоволны не чувствительны к свету, поэтому низкая освещенность не является помехой для использования радара. </a:t>
            </a:r>
            <a:endParaRPr lang="ru-RU" sz="2000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br>
              <a:rPr lang="ru-RU" sz="2000" b="0" dirty="0">
                <a:effectLst/>
              </a:rPr>
            </a:br>
            <a:r>
              <a:rPr lang="ru-RU" sz="2000" b="0" i="0" u="sng" dirty="0">
                <a:effectLst/>
              </a:rPr>
              <a:t>LIDAR</a:t>
            </a:r>
            <a:r>
              <a:rPr lang="ru-RU" sz="2000" b="0" i="0" u="none" strike="noStrike" dirty="0">
                <a:effectLst/>
              </a:rPr>
              <a:t> (</a:t>
            </a:r>
            <a:r>
              <a:rPr lang="ru-RU" sz="2000" b="0" i="0" u="none" strike="noStrike" dirty="0" err="1">
                <a:effectLst/>
              </a:rPr>
              <a:t>LIght</a:t>
            </a:r>
            <a:r>
              <a:rPr lang="ru-RU" sz="2000" b="0" i="0" u="none" strike="noStrike" dirty="0">
                <a:effectLst/>
              </a:rPr>
              <a:t> </a:t>
            </a:r>
            <a:r>
              <a:rPr lang="ru-RU" sz="2000" b="0" i="0" u="none" strike="noStrike" dirty="0" err="1">
                <a:effectLst/>
              </a:rPr>
              <a:t>Detection</a:t>
            </a:r>
            <a:r>
              <a:rPr lang="ru-RU" sz="2000" b="0" i="0" u="none" strike="noStrike" dirty="0">
                <a:effectLst/>
              </a:rPr>
              <a:t> And </a:t>
            </a:r>
            <a:r>
              <a:rPr lang="ru-RU" sz="2000" b="0" i="0" u="none" strike="noStrike" dirty="0" err="1">
                <a:effectLst/>
              </a:rPr>
              <a:t>Ranging</a:t>
            </a:r>
            <a:r>
              <a:rPr lang="ru-RU" sz="2000" b="0" i="0" u="none" strike="noStrike" dirty="0">
                <a:effectLst/>
              </a:rPr>
              <a:t>) использует свет в виде импульсного лазера. </a:t>
            </a:r>
            <a:r>
              <a:rPr lang="ru-RU" sz="2000" b="0" i="0" u="none" strike="noStrike" dirty="0" err="1">
                <a:effectLst/>
              </a:rPr>
              <a:t>Лидарные</a:t>
            </a:r>
            <a:r>
              <a:rPr lang="ru-RU" sz="2000" b="0" i="0" u="none" strike="noStrike" dirty="0">
                <a:effectLst/>
              </a:rPr>
              <a:t> датчики посылают 50,000-200,000 импульсов в секунду, чтобы покрыть область и скомпилировать возвращающиеся сигналы в трехмерное облако точек. Сравнивая разницу в последовательных воспринимаемых облаках точек, обнаруживает объекты и их движение таким образом, что можно создать 3D-карту с дальностью действия от 2 сантиметров до 250 метров. </a:t>
            </a:r>
            <a:endParaRPr lang="ru-RU" sz="2000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br>
              <a:rPr lang="ru-RU" b="0" dirty="0">
                <a:effectLst/>
              </a:rPr>
            </a:b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endParaRPr lang="ru-RU" b="0" dirty="0">
              <a:effectLst/>
            </a:endParaRPr>
          </a:p>
          <a:p>
            <a:br>
              <a:rPr lang="ru-RU" b="0" dirty="0">
                <a:effectLst/>
              </a:rPr>
            </a:br>
            <a:endParaRPr lang="ru-RU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429738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D1D37FE-CCF3-4601-9E16-E1F66D8CE38E}"/>
              </a:ext>
            </a:extLst>
          </p:cNvPr>
          <p:cNvSpPr txBox="1"/>
          <p:nvPr/>
        </p:nvSpPr>
        <p:spPr>
          <a:xfrm>
            <a:off x="152400" y="320665"/>
            <a:ext cx="11134725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Слайд 21</a:t>
            </a:r>
          </a:p>
          <a:p>
            <a:endParaRPr lang="ru-RU" sz="2800" dirty="0"/>
          </a:p>
          <a:p>
            <a:r>
              <a:rPr lang="ru-RU" sz="2800" dirty="0"/>
              <a:t>Спутниковая навигация позволяет отслеживать местоположение автомобиля на карте мира, строить маршрут. Различные глобальные навигационные спутниковые системы (ГНСС) могут предоставлять информацию о местоположении с точностью до нескольких метров.</a:t>
            </a:r>
          </a:p>
          <a:p>
            <a:r>
              <a:rPr lang="ru-RU" sz="2800" dirty="0"/>
              <a:t> </a:t>
            </a:r>
          </a:p>
          <a:p>
            <a:r>
              <a:rPr lang="ru-RU" sz="2800" dirty="0"/>
              <a:t>Специализированный искусственный интеллект (AI) – «Пилот» беспилотного автомобиля. Управляет автомобилем и принимает решения по ходу движения. Получает и обрабатывает информацию от остальных систем. </a:t>
            </a:r>
          </a:p>
        </p:txBody>
      </p:sp>
    </p:spTree>
    <p:extLst>
      <p:ext uri="{BB962C8B-B14F-4D97-AF65-F5344CB8AC3E}">
        <p14:creationId xmlns:p14="http://schemas.microsoft.com/office/powerpoint/2010/main" val="22874199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F085BA4-37B6-4DE0-8129-E284EFB09E45}"/>
              </a:ext>
            </a:extLst>
          </p:cNvPr>
          <p:cNvSpPr txBox="1"/>
          <p:nvPr/>
        </p:nvSpPr>
        <p:spPr>
          <a:xfrm>
            <a:off x="318499" y="0"/>
            <a:ext cx="10650019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/>
              <a:t>Слайд 22</a:t>
            </a:r>
          </a:p>
          <a:p>
            <a:endParaRPr lang="ru-RU" sz="2000" dirty="0">
              <a:solidFill>
                <a:srgbClr val="030303"/>
              </a:solidFill>
              <a:latin typeface="Roboto" panose="02000000000000000000" pitchFamily="2" charset="0"/>
            </a:endParaRPr>
          </a:p>
          <a:p>
            <a:r>
              <a:rPr lang="ru-RU" sz="2000" b="0" i="0" dirty="0">
                <a:solidFill>
                  <a:srgbClr val="0A0A0A"/>
                </a:solidFill>
                <a:effectLst/>
                <a:latin typeface="SF UI Text"/>
              </a:rPr>
              <a:t>Специалисты Лаборатории автономных транспортных систем, которая входит в состав Центра компетенций НТИ по направлению «Технологии компонентов робототехники и мехатроники» на базе Университета Иннополис, начали разработку грузового роботизированного автомобиля с модулем аэроразведки в 2018 году. За это время эксперты создали новые алгоритмы управления большегрузными автомобилями, систему локализации, не требующую предустановленных точных цифровых карт, и новый человеко-машинный интерфейс, облегчающий взаимодействие пассажиров с беспилотным автомобилем.</a:t>
            </a:r>
          </a:p>
          <a:p>
            <a:endParaRPr lang="ru-RU" sz="2000" dirty="0">
              <a:solidFill>
                <a:srgbClr val="0A0A0A"/>
              </a:solidFill>
              <a:latin typeface="SF UI Text"/>
            </a:endParaRPr>
          </a:p>
          <a:p>
            <a:r>
              <a:rPr lang="ru-RU" sz="2000" b="0" i="0" dirty="0">
                <a:solidFill>
                  <a:srgbClr val="0A0A0A"/>
                </a:solidFill>
                <a:effectLst/>
                <a:latin typeface="SF UI Text"/>
              </a:rPr>
              <a:t>Учёные провели эксперименты и получили результаты, которые полностью обеспечивают соответствие серийного грузового автомобиля с автоматической коробкой передач третьему уровню по классификации систем помощи водителю ADAS. Под данным соответствием подразумевается условная автоматизация, когда от водителя не требуется мгновенная реакция на возникающие при движении ситуации: он должен быть готов вмешаться в течение какого-то ограниченного времени. По словам разработчиков, нет </a:t>
            </a:r>
            <a:r>
              <a:rPr lang="ru-RU" sz="2400" b="0" i="0" dirty="0">
                <a:solidFill>
                  <a:srgbClr val="0A0A0A"/>
                </a:solidFill>
                <a:effectLst/>
                <a:latin typeface="SF UI Text"/>
              </a:rPr>
              <a:t>чёткого требования по этому времени вмешательства человека, это зависит от сценария, потому что вождение по дворам требует большей внимательности, чем по автомагистрали.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028746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342EEE7-F792-486B-B2B7-7DC9FE37078C}"/>
              </a:ext>
            </a:extLst>
          </p:cNvPr>
          <p:cNvSpPr txBox="1"/>
          <p:nvPr/>
        </p:nvSpPr>
        <p:spPr>
          <a:xfrm>
            <a:off x="246580" y="777379"/>
            <a:ext cx="1042826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Слайд 23</a:t>
            </a:r>
          </a:p>
          <a:p>
            <a:endParaRPr lang="ru-RU" sz="2400" dirty="0"/>
          </a:p>
          <a:p>
            <a:r>
              <a:rPr lang="ru-RU" sz="2400" dirty="0"/>
              <a:t>Ещё пять лет назад ничто не предвещало беды. Никто не мог представить, что беспилотники так плотно войдут в нашу жизнь. Конечно, им ещё далеко до популярности мобильных телефонов, но сомневаться не приходится — прямо перед нашими глазами совершается настоящая революция! Маленькие и большие, летающие и ползающие, радиоуправляемые и автономные — всё это о дронах!!!</a:t>
            </a:r>
          </a:p>
        </p:txBody>
      </p:sp>
    </p:spTree>
    <p:extLst>
      <p:ext uri="{BB962C8B-B14F-4D97-AF65-F5344CB8AC3E}">
        <p14:creationId xmlns:p14="http://schemas.microsoft.com/office/powerpoint/2010/main" val="35885959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FC029E8-2226-4AE9-8499-20F598484460}"/>
              </a:ext>
            </a:extLst>
          </p:cNvPr>
          <p:cNvSpPr txBox="1"/>
          <p:nvPr/>
        </p:nvSpPr>
        <p:spPr>
          <a:xfrm>
            <a:off x="232881" y="829907"/>
            <a:ext cx="11017322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A0A0A"/>
                </a:solidFill>
                <a:latin typeface="SF UI Text"/>
              </a:rPr>
              <a:t>Вопросы: </a:t>
            </a:r>
          </a:p>
          <a:p>
            <a:r>
              <a:rPr lang="ru-RU" sz="2800" dirty="0">
                <a:solidFill>
                  <a:srgbClr val="0A0A0A"/>
                </a:solidFill>
                <a:latin typeface="SF UI Text"/>
              </a:rPr>
              <a:t>Какие датчики используются   в беспилотном автомобиле.</a:t>
            </a:r>
          </a:p>
          <a:p>
            <a:r>
              <a:rPr lang="ru-RU" sz="2800" dirty="0">
                <a:solidFill>
                  <a:srgbClr val="0A0A0A"/>
                </a:solidFill>
                <a:latin typeface="SF UI Text"/>
              </a:rPr>
              <a:t>Какие бывают пассивные и активные датчики;</a:t>
            </a:r>
          </a:p>
          <a:p>
            <a:r>
              <a:rPr lang="ru-RU" sz="2800" dirty="0">
                <a:solidFill>
                  <a:srgbClr val="0A0A0A"/>
                </a:solidFill>
                <a:latin typeface="SF UI Text"/>
              </a:rPr>
              <a:t>Структурные основные части летательного дрона;</a:t>
            </a:r>
            <a:endParaRPr lang="en-US" sz="2800" dirty="0">
              <a:solidFill>
                <a:srgbClr val="0A0A0A"/>
              </a:solidFill>
              <a:latin typeface="SF UI Text"/>
            </a:endParaRPr>
          </a:p>
          <a:p>
            <a:r>
              <a:rPr lang="ru-RU" sz="2800" dirty="0">
                <a:latin typeface="SF UI Text"/>
              </a:rPr>
              <a:t>Отличие </a:t>
            </a:r>
            <a:r>
              <a:rPr lang="ru-RU" sz="2800" spc="12" dirty="0">
                <a:latin typeface="Elektra Light Pro"/>
                <a:cs typeface="Elektra Light Pro"/>
              </a:rPr>
              <a:t>Тенсодрон от других конструкции БПЛА</a:t>
            </a:r>
          </a:p>
          <a:p>
            <a:r>
              <a:rPr lang="ru-RU" sz="2800" spc="12" dirty="0">
                <a:latin typeface="Elektra Light Pro"/>
                <a:cs typeface="Elektra Light Pro"/>
              </a:rPr>
              <a:t>Где чаще всего используется </a:t>
            </a:r>
            <a:r>
              <a:rPr lang="ru-RU" sz="2800" spc="12" dirty="0" err="1">
                <a:latin typeface="Elektra Light Pro"/>
                <a:cs typeface="Elektra Light Pro"/>
              </a:rPr>
              <a:t>бпла</a:t>
            </a:r>
            <a:r>
              <a:rPr lang="ru-RU" sz="2800" spc="12" dirty="0">
                <a:latin typeface="Elektra Light Pro"/>
                <a:cs typeface="Elektra Light Pro"/>
              </a:rPr>
              <a:t>.</a:t>
            </a:r>
          </a:p>
          <a:p>
            <a:endParaRPr lang="ru-RU" sz="2800" dirty="0">
              <a:solidFill>
                <a:srgbClr val="0A0A0A"/>
              </a:solidFill>
              <a:latin typeface="SF UI Text"/>
            </a:endParaRPr>
          </a:p>
          <a:p>
            <a:endParaRPr lang="ru-RU" sz="2800" dirty="0">
              <a:solidFill>
                <a:srgbClr val="0A0A0A"/>
              </a:solidFill>
              <a:latin typeface="SF UI Text"/>
            </a:endParaRPr>
          </a:p>
          <a:p>
            <a:endParaRPr lang="ru-RU" dirty="0">
              <a:solidFill>
                <a:srgbClr val="0A0A0A"/>
              </a:solidFill>
              <a:latin typeface="SF UI Tex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6615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8E7D30B-3E5C-4193-BA81-3E61B59A1060}"/>
              </a:ext>
            </a:extLst>
          </p:cNvPr>
          <p:cNvSpPr txBox="1"/>
          <p:nvPr/>
        </p:nvSpPr>
        <p:spPr>
          <a:xfrm>
            <a:off x="168729" y="575696"/>
            <a:ext cx="11306175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Слайд 3</a:t>
            </a:r>
          </a:p>
          <a:p>
            <a:r>
              <a:rPr lang="ru-RU" sz="2800" dirty="0"/>
              <a:t>Под понятие «дрон» попадают все  устройства, которые летают без  участия  человека на борту: планеры, вертолеты, беспилотные летательные аппараты, </a:t>
            </a:r>
            <a:r>
              <a:rPr lang="ru-RU" sz="2800" dirty="0" err="1"/>
              <a:t>квадрокотеры</a:t>
            </a:r>
            <a:r>
              <a:rPr lang="ru-RU" sz="2800" dirty="0"/>
              <a:t>, </a:t>
            </a:r>
            <a:r>
              <a:rPr lang="ru-RU" sz="2800" dirty="0" err="1"/>
              <a:t>гексакоптеры</a:t>
            </a:r>
            <a:r>
              <a:rPr lang="ru-RU" sz="2800" dirty="0"/>
              <a:t>.</a:t>
            </a:r>
          </a:p>
          <a:p>
            <a:r>
              <a:rPr lang="ru-RU" sz="2800" dirty="0"/>
              <a:t>.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Беспилотный летательный аппарат</a:t>
            </a:r>
            <a:br>
              <a:rPr lang="ru-RU" sz="2800" b="0" i="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</a:br>
            <a:r>
              <a:rPr lang="ru-RU" sz="2800" b="0" i="0" dirty="0"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БПЛА (дрон)</a:t>
            </a:r>
          </a:p>
          <a:p>
            <a:r>
              <a:rPr lang="ru-RU" sz="2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Согласно определению, одобренному Ассамблеей ИКАО, «беспилотный летательный аппарат (дрон) представляет собой воздушное судно без пилота..., которое выполняет полет без командира воздушного судна на борту и либо полностью дистанционно управляется из другого места с земли, с борта другого воздушного судна, из космоса, либо запрограммировано и полностью автономно».</a:t>
            </a:r>
          </a:p>
          <a:p>
            <a:endParaRPr lang="ru-RU" sz="28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01755AA-BE21-4E96-AD61-1319EEAB42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7420" y="157550"/>
            <a:ext cx="2895851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286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D90AF8C-720C-4263-8980-A7850D06145E}"/>
              </a:ext>
            </a:extLst>
          </p:cNvPr>
          <p:cNvSpPr txBox="1"/>
          <p:nvPr/>
        </p:nvSpPr>
        <p:spPr>
          <a:xfrm>
            <a:off x="523875" y="314325"/>
            <a:ext cx="11229975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/>
              <a:t>Слайд 4</a:t>
            </a:r>
          </a:p>
          <a:p>
            <a:r>
              <a:rPr lang="ru-RU" sz="3200" dirty="0"/>
              <a:t>Теперь для того,  чтобы заснять красивый вид с высоты птичьего полета, не нужно нанимать опытного пилота и фотографа. Достаточно нажать на экране смартфона пару кнопок, и дрон  сделает снимки на высоте без посторонней помощи. </a:t>
            </a:r>
          </a:p>
        </p:txBody>
      </p:sp>
    </p:spTree>
    <p:extLst>
      <p:ext uri="{BB962C8B-B14F-4D97-AF65-F5344CB8AC3E}">
        <p14:creationId xmlns:p14="http://schemas.microsoft.com/office/powerpoint/2010/main" val="1893492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3FD1A0E-0F06-49A8-8037-D4D09FC0B552}"/>
              </a:ext>
            </a:extLst>
          </p:cNvPr>
          <p:cNvSpPr txBox="1"/>
          <p:nvPr/>
        </p:nvSpPr>
        <p:spPr>
          <a:xfrm>
            <a:off x="342900" y="219076"/>
            <a:ext cx="88011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/>
              <a:t>Слайд 5</a:t>
            </a:r>
          </a:p>
          <a:p>
            <a:r>
              <a:rPr lang="ru-RU" sz="3200" dirty="0"/>
              <a:t>Такие технологии позволяют не задумываться об управлении дроном, а сосредоточиться на кадре. Этому способствует система управления. Она позволяет упростить контроль, добавить новые функции и повысить безопасность полетов</a:t>
            </a:r>
          </a:p>
        </p:txBody>
      </p:sp>
    </p:spTree>
    <p:extLst>
      <p:ext uri="{BB962C8B-B14F-4D97-AF65-F5344CB8AC3E}">
        <p14:creationId xmlns:p14="http://schemas.microsoft.com/office/powerpoint/2010/main" val="3114181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C7BCDE2-B743-4D3E-9D52-44DEB4F13EE5}"/>
              </a:ext>
            </a:extLst>
          </p:cNvPr>
          <p:cNvSpPr txBox="1"/>
          <p:nvPr/>
        </p:nvSpPr>
        <p:spPr>
          <a:xfrm>
            <a:off x="323850" y="0"/>
            <a:ext cx="10382250" cy="6863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Слайд 6</a:t>
            </a:r>
            <a:endParaRPr lang="ru-RU" sz="2400" b="1" dirty="0"/>
          </a:p>
          <a:p>
            <a:r>
              <a:rPr lang="ru-RU" sz="2400" b="1" dirty="0"/>
              <a:t>Тренды:</a:t>
            </a:r>
          </a:p>
          <a:p>
            <a:r>
              <a:rPr lang="ru-RU" sz="2400" dirty="0"/>
              <a:t>— повышение уровня автономности (расширение зон применения,  труднодоступные и опасные зоны)</a:t>
            </a:r>
          </a:p>
          <a:p>
            <a:r>
              <a:rPr lang="ru-RU" sz="2400" dirty="0"/>
              <a:t>— групповое взаимодействие БПЛА (централизованное и децентрализованное)</a:t>
            </a:r>
          </a:p>
          <a:p>
            <a:r>
              <a:rPr lang="ru-RU" sz="2400" dirty="0"/>
              <a:t>— улучшение соотношения полезной</a:t>
            </a:r>
            <a:br>
              <a:rPr lang="ru-RU" sz="2400" dirty="0"/>
            </a:br>
            <a:r>
              <a:rPr lang="ru-RU" sz="2400" dirty="0"/>
              <a:t>нагрузки и взлетной массы</a:t>
            </a:r>
            <a:endParaRPr lang="en-US" sz="2400" dirty="0"/>
          </a:p>
          <a:p>
            <a:endParaRPr lang="en-US" sz="2400" dirty="0"/>
          </a:p>
          <a:p>
            <a:r>
              <a:rPr lang="ru-RU" sz="2400" b="1" spc="-5" dirty="0">
                <a:latin typeface="Elektra Light Pro"/>
                <a:cs typeface="Elektra Light Pro"/>
              </a:rPr>
              <a:t>Применение</a:t>
            </a:r>
            <a:r>
              <a:rPr lang="ru-RU" sz="2400" b="1" spc="5" dirty="0">
                <a:latin typeface="Elektra Light Pro"/>
                <a:cs typeface="Elektra Light Pro"/>
              </a:rPr>
              <a:t> </a:t>
            </a:r>
            <a:r>
              <a:rPr lang="ru-RU" sz="2400" b="1" spc="-5" dirty="0">
                <a:latin typeface="Elektra Light Pro"/>
                <a:cs typeface="Elektra Light Pro"/>
              </a:rPr>
              <a:t>беспилотных</a:t>
            </a:r>
            <a:r>
              <a:rPr lang="ru-RU" sz="2400" b="1" spc="5" dirty="0">
                <a:latin typeface="Elektra Light Pro"/>
                <a:cs typeface="Elektra Light Pro"/>
              </a:rPr>
              <a:t> </a:t>
            </a:r>
            <a:r>
              <a:rPr lang="ru-RU" sz="2400" b="1" spc="-5" dirty="0">
                <a:latin typeface="Elektra Light Pro"/>
                <a:cs typeface="Elektra Light Pro"/>
              </a:rPr>
              <a:t>летательных аппаратов</a:t>
            </a:r>
            <a:br>
              <a:rPr lang="ru-RU" sz="2400" dirty="0"/>
            </a:br>
            <a:r>
              <a:rPr lang="ru-RU" sz="2400" dirty="0"/>
              <a:t>Мировой рынок беспилотных летательных аппаратов приобрел широкое значение в связи с растущим использованием беспилотных летательных аппаратов, в частности, для инспекции, геодезической съемки, транспорта и логистики, а также для сельскохозяйственного опрыскивания. БПЛА также используются военными для наблюдения и мониторинга, служб национальной безопасности и правоохранительных органов, что дополнительно способствует росту рынка.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27486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A2EB296-D3FC-4870-A3D3-F0083B710DCA}"/>
              </a:ext>
            </a:extLst>
          </p:cNvPr>
          <p:cNvSpPr txBox="1"/>
          <p:nvPr/>
        </p:nvSpPr>
        <p:spPr>
          <a:xfrm>
            <a:off x="218191" y="682681"/>
            <a:ext cx="11755617" cy="55750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9894">
              <a:lnSpc>
                <a:spcPct val="150000"/>
              </a:lnSpc>
              <a:defRPr/>
            </a:pPr>
            <a:r>
              <a:rPr lang="ru-RU" sz="2400" dirty="0"/>
              <a:t>Слайд 7</a:t>
            </a:r>
            <a:endParaRPr lang="ru-RU" sz="2400" b="1" spc="12" dirty="0">
              <a:solidFill>
                <a:srgbClr val="FF4E00"/>
              </a:solidFill>
              <a:latin typeface="Elektra Light Pro"/>
              <a:cs typeface="Elektra Light Pro"/>
            </a:endParaRPr>
          </a:p>
          <a:p>
            <a:pPr marL="59894">
              <a:lnSpc>
                <a:spcPct val="150000"/>
              </a:lnSpc>
              <a:defRPr/>
            </a:pPr>
            <a:r>
              <a:rPr lang="ru-RU" sz="2400" b="1" spc="12" dirty="0">
                <a:solidFill>
                  <a:srgbClr val="FF4E00"/>
                </a:solidFill>
                <a:latin typeface="Elektra Light Pro"/>
                <a:cs typeface="Elektra Light Pro"/>
              </a:rPr>
              <a:t>Система</a:t>
            </a:r>
            <a:r>
              <a:rPr lang="ru-RU" sz="2400" b="1" spc="3" dirty="0">
                <a:solidFill>
                  <a:srgbClr val="FF4E00"/>
                </a:solidFill>
                <a:latin typeface="Elektra Light Pro"/>
                <a:cs typeface="Elektra Light Pro"/>
              </a:rPr>
              <a:t> </a:t>
            </a:r>
            <a:r>
              <a:rPr lang="ru-RU" sz="2400" b="1" spc="12" dirty="0">
                <a:solidFill>
                  <a:srgbClr val="FF4E00"/>
                </a:solidFill>
                <a:latin typeface="Elektra Light Pro"/>
                <a:cs typeface="Elektra Light Pro"/>
              </a:rPr>
              <a:t>мониторинга</a:t>
            </a:r>
            <a:r>
              <a:rPr lang="ru-RU" sz="2400" b="1" spc="6" dirty="0">
                <a:solidFill>
                  <a:srgbClr val="FF4E00"/>
                </a:solidFill>
                <a:latin typeface="Elektra Light Pro"/>
                <a:cs typeface="Elektra Light Pro"/>
              </a:rPr>
              <a:t> </a:t>
            </a:r>
            <a:r>
              <a:rPr lang="ru-RU" sz="2400" b="1" spc="12" dirty="0">
                <a:solidFill>
                  <a:srgbClr val="FF4E00"/>
                </a:solidFill>
                <a:latin typeface="Elektra Light Pro"/>
                <a:cs typeface="Elektra Light Pro"/>
              </a:rPr>
              <a:t>на</a:t>
            </a:r>
            <a:r>
              <a:rPr lang="ru-RU" sz="2400" b="1" spc="6" dirty="0">
                <a:solidFill>
                  <a:srgbClr val="FF4E00"/>
                </a:solidFill>
                <a:latin typeface="Elektra Light Pro"/>
                <a:cs typeface="Elektra Light Pro"/>
              </a:rPr>
              <a:t> </a:t>
            </a:r>
            <a:r>
              <a:rPr lang="ru-RU" sz="2400" b="1" spc="12" dirty="0">
                <a:solidFill>
                  <a:srgbClr val="FF4E00"/>
                </a:solidFill>
                <a:latin typeface="Elektra Light Pro"/>
                <a:cs typeface="Elektra Light Pro"/>
              </a:rPr>
              <a:t>базе</a:t>
            </a:r>
            <a:r>
              <a:rPr lang="ru-RU" sz="2400" b="1" spc="3" dirty="0">
                <a:solidFill>
                  <a:srgbClr val="FF4E00"/>
                </a:solidFill>
                <a:latin typeface="Elektra Light Pro"/>
                <a:cs typeface="Elektra Light Pro"/>
              </a:rPr>
              <a:t> </a:t>
            </a:r>
            <a:r>
              <a:rPr lang="ru-RU" sz="2400" b="1" spc="15" dirty="0">
                <a:solidFill>
                  <a:srgbClr val="FF4E00"/>
                </a:solidFill>
                <a:latin typeface="Elektra Light Pro"/>
                <a:cs typeface="Elektra Light Pro"/>
              </a:rPr>
              <a:t>БПЛА</a:t>
            </a:r>
            <a:r>
              <a:rPr lang="ru-RU" sz="2400" b="1" spc="6" dirty="0">
                <a:solidFill>
                  <a:srgbClr val="FF4E00"/>
                </a:solidFill>
                <a:latin typeface="Elektra Light Pro"/>
                <a:cs typeface="Elektra Light Pro"/>
              </a:rPr>
              <a:t> </a:t>
            </a:r>
            <a:r>
              <a:rPr lang="ru-RU" sz="2400" b="1" spc="9" dirty="0">
                <a:solidFill>
                  <a:srgbClr val="FF4E00"/>
                </a:solidFill>
                <a:latin typeface="Elektra Light Pro"/>
                <a:cs typeface="Elektra Light Pro"/>
              </a:rPr>
              <a:t>с</a:t>
            </a:r>
            <a:r>
              <a:rPr lang="ru-RU" sz="2400" b="1" spc="6" dirty="0">
                <a:solidFill>
                  <a:srgbClr val="FF4E00"/>
                </a:solidFill>
                <a:latin typeface="Elektra Light Pro"/>
                <a:cs typeface="Elektra Light Pro"/>
              </a:rPr>
              <a:t> </a:t>
            </a:r>
            <a:r>
              <a:rPr lang="ru-RU" sz="2400" b="1" spc="12" dirty="0">
                <a:solidFill>
                  <a:srgbClr val="FF4E00"/>
                </a:solidFill>
                <a:latin typeface="Elektra Light Pro"/>
                <a:cs typeface="Elektra Light Pro"/>
              </a:rPr>
              <a:t>наземной</a:t>
            </a:r>
            <a:r>
              <a:rPr lang="ru-RU" sz="2400" b="1" spc="6" dirty="0">
                <a:solidFill>
                  <a:srgbClr val="FF4E00"/>
                </a:solidFill>
                <a:latin typeface="Elektra Light Pro"/>
                <a:cs typeface="Elektra Light Pro"/>
              </a:rPr>
              <a:t> </a:t>
            </a:r>
            <a:r>
              <a:rPr lang="ru-RU" sz="2400" b="1" spc="12" dirty="0">
                <a:solidFill>
                  <a:srgbClr val="FF4E00"/>
                </a:solidFill>
                <a:latin typeface="Elektra Light Pro"/>
                <a:cs typeface="Elektra Light Pro"/>
              </a:rPr>
              <a:t>станцией</a:t>
            </a:r>
            <a:endParaRPr lang="ru-RU" sz="2400" dirty="0">
              <a:latin typeface="Elektra Light Pro"/>
              <a:cs typeface="Elektra Light Pro"/>
            </a:endParaRPr>
          </a:p>
          <a:p>
            <a:pPr marL="59894">
              <a:lnSpc>
                <a:spcPct val="150000"/>
              </a:lnSpc>
              <a:defRPr/>
            </a:pPr>
            <a:endParaRPr lang="ru-RU" sz="2400" spc="3" dirty="0">
              <a:latin typeface="Elektra Light Pro"/>
            </a:endParaRPr>
          </a:p>
          <a:p>
            <a:pPr marL="59894">
              <a:lnSpc>
                <a:spcPct val="150000"/>
              </a:lnSpc>
              <a:defRPr/>
            </a:pPr>
            <a:r>
              <a:rPr lang="ru-RU" sz="2400" spc="3" dirty="0">
                <a:latin typeface="Elektra Light Pro"/>
              </a:rPr>
              <a:t>— Полная автономность</a:t>
            </a:r>
          </a:p>
          <a:p>
            <a:pPr marL="59894">
              <a:lnSpc>
                <a:spcPct val="150000"/>
              </a:lnSpc>
              <a:defRPr/>
            </a:pPr>
            <a:r>
              <a:rPr lang="ru-RU" sz="2400" spc="3" dirty="0">
                <a:latin typeface="Elektra Light Pro"/>
              </a:rPr>
              <a:t>— Автоматическая система зарядки БПЛА</a:t>
            </a:r>
          </a:p>
          <a:p>
            <a:pPr marL="59894">
              <a:lnSpc>
                <a:spcPct val="150000"/>
              </a:lnSpc>
              <a:defRPr/>
            </a:pPr>
            <a:r>
              <a:rPr lang="ru-RU" sz="2400" spc="3" dirty="0">
                <a:latin typeface="Elektra Light Pro"/>
              </a:rPr>
              <a:t>— Алгоритмы обеспечивают надежную</a:t>
            </a:r>
            <a:br>
              <a:rPr lang="ru-RU" sz="2400" spc="3" dirty="0">
                <a:latin typeface="Elektra Light Pro"/>
              </a:rPr>
            </a:br>
            <a:r>
              <a:rPr lang="ru-RU" sz="2400" spc="3" dirty="0">
                <a:latin typeface="Elektra Light Pro"/>
              </a:rPr>
              <a:t>посадку БПЛА при порывистом ветре</a:t>
            </a:r>
          </a:p>
          <a:p>
            <a:pPr marL="59894">
              <a:lnSpc>
                <a:spcPct val="150000"/>
              </a:lnSpc>
              <a:defRPr/>
            </a:pPr>
            <a:r>
              <a:rPr lang="ru-RU" sz="2400" spc="3" dirty="0">
                <a:latin typeface="Elektra Light Pro"/>
              </a:rPr>
              <a:t>— Возможность посадки на подвижную платформу</a:t>
            </a:r>
          </a:p>
          <a:p>
            <a:pPr marL="59894">
              <a:lnSpc>
                <a:spcPct val="150000"/>
              </a:lnSpc>
              <a:defRPr/>
            </a:pPr>
            <a:r>
              <a:rPr lang="ru-RU" sz="2400" spc="3" dirty="0">
                <a:latin typeface="Elektra Light Pro"/>
              </a:rPr>
              <a:t>— Посадочный модуль обеспечивает быстрое центрирование и фиксацию БПЛА</a:t>
            </a:r>
          </a:p>
          <a:p>
            <a:pPr marL="59894">
              <a:lnSpc>
                <a:spcPct val="150000"/>
              </a:lnSpc>
              <a:defRPr/>
            </a:pPr>
            <a:r>
              <a:rPr lang="ru-RU" sz="2400" spc="3" dirty="0">
                <a:latin typeface="Elektra Light Pro"/>
              </a:rPr>
              <a:t>— Гибридная система позиционирования относительно посадочной платформы</a:t>
            </a:r>
          </a:p>
        </p:txBody>
      </p:sp>
    </p:spTree>
    <p:extLst>
      <p:ext uri="{BB962C8B-B14F-4D97-AF65-F5344CB8AC3E}">
        <p14:creationId xmlns:p14="http://schemas.microsoft.com/office/powerpoint/2010/main" val="4047381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D226021-6F03-41F8-8483-34F7AC787F8B}"/>
              </a:ext>
            </a:extLst>
          </p:cNvPr>
          <p:cNvSpPr txBox="1"/>
          <p:nvPr/>
        </p:nvSpPr>
        <p:spPr>
          <a:xfrm>
            <a:off x="295275" y="273814"/>
            <a:ext cx="8220075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/>
              <a:t>Слайд 8</a:t>
            </a:r>
          </a:p>
          <a:p>
            <a:r>
              <a:rPr lang="ru-RU" sz="3200" dirty="0"/>
              <a:t>Innopolis VTOL</a:t>
            </a:r>
            <a:r>
              <a:rPr lang="en-US" sz="3200" dirty="0"/>
              <a:t> (</a:t>
            </a:r>
            <a:r>
              <a:rPr lang="ru-RU" sz="3200" dirty="0"/>
              <a:t>Предназначен для воздушной грузоперевозки</a:t>
            </a:r>
            <a:r>
              <a:rPr lang="en-US" sz="3200" dirty="0"/>
              <a:t>)</a:t>
            </a:r>
            <a:r>
              <a:rPr lang="ru-RU" sz="3200" dirty="0"/>
              <a:t>:</a:t>
            </a:r>
          </a:p>
          <a:p>
            <a:r>
              <a:rPr lang="ru-RU" sz="3200" dirty="0"/>
              <a:t>система автоматического управления  (автоматический взлёт, движение по миссии и посадка)</a:t>
            </a:r>
          </a:p>
          <a:p>
            <a:r>
              <a:rPr lang="ru-RU" sz="3200" dirty="0"/>
              <a:t>возможность автоматического  полёта по заданному маршруту</a:t>
            </a:r>
          </a:p>
        </p:txBody>
      </p:sp>
    </p:spTree>
    <p:extLst>
      <p:ext uri="{BB962C8B-B14F-4D97-AF65-F5344CB8AC3E}">
        <p14:creationId xmlns:p14="http://schemas.microsoft.com/office/powerpoint/2010/main" val="1917127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45D1751-316C-416F-87AB-D7522FC400B0}"/>
              </a:ext>
            </a:extLst>
          </p:cNvPr>
          <p:cNvSpPr txBox="1"/>
          <p:nvPr/>
        </p:nvSpPr>
        <p:spPr>
          <a:xfrm>
            <a:off x="590549" y="251936"/>
            <a:ext cx="9782175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/>
              <a:t>Слайд 9</a:t>
            </a:r>
          </a:p>
          <a:p>
            <a:r>
              <a:rPr lang="ru-RU" sz="3200" dirty="0"/>
              <a:t>возможность зависания над точкой  интереса</a:t>
            </a:r>
          </a:p>
          <a:p>
            <a:r>
              <a:rPr lang="ru-RU" sz="3200" dirty="0"/>
              <a:t>система мониторинга данных  телеметрии</a:t>
            </a:r>
          </a:p>
          <a:p>
            <a:r>
              <a:rPr lang="ru-RU" sz="3200" dirty="0"/>
              <a:t>функция ручного управления</a:t>
            </a:r>
          </a:p>
          <a:p>
            <a:r>
              <a:rPr lang="ru-RU" sz="3200" dirty="0"/>
              <a:t>вертикальные взлета и посадка</a:t>
            </a:r>
          </a:p>
          <a:p>
            <a:r>
              <a:rPr lang="ru-RU" sz="3200" dirty="0"/>
              <a:t>наличие логирования полёта</a:t>
            </a:r>
          </a:p>
        </p:txBody>
      </p:sp>
    </p:spTree>
    <p:extLst>
      <p:ext uri="{BB962C8B-B14F-4D97-AF65-F5344CB8AC3E}">
        <p14:creationId xmlns:p14="http://schemas.microsoft.com/office/powerpoint/2010/main" val="18385772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1737</TotalTime>
  <Words>1866</Words>
  <Application>Microsoft Office PowerPoint</Application>
  <PresentationFormat>Широкоэкранный</PresentationFormat>
  <Paragraphs>142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4" baseType="lpstr">
      <vt:lpstr>-apple-system</vt:lpstr>
      <vt:lpstr>Arial</vt:lpstr>
      <vt:lpstr>Arial Narrow</vt:lpstr>
      <vt:lpstr>Calibri</vt:lpstr>
      <vt:lpstr>Calibri Light</vt:lpstr>
      <vt:lpstr>Elektra Light Pro</vt:lpstr>
      <vt:lpstr>Elektra Medium Pro</vt:lpstr>
      <vt:lpstr>Roboto</vt:lpstr>
      <vt:lpstr>SF UI Text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Innopolis University193</dc:creator>
  <cp:lastModifiedBy>Innopolis University193</cp:lastModifiedBy>
  <cp:revision>4</cp:revision>
  <dcterms:created xsi:type="dcterms:W3CDTF">2022-03-17T09:34:10Z</dcterms:created>
  <dcterms:modified xsi:type="dcterms:W3CDTF">2022-03-21T07:56:15Z</dcterms:modified>
</cp:coreProperties>
</file>